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14"/>
  </p:notesMasterIdLst>
  <p:sldIdLst>
    <p:sldId id="256" r:id="rId2"/>
    <p:sldId id="267" r:id="rId3"/>
    <p:sldId id="258" r:id="rId4"/>
    <p:sldId id="257" r:id="rId5"/>
    <p:sldId id="264" r:id="rId6"/>
    <p:sldId id="259" r:id="rId7"/>
    <p:sldId id="260" r:id="rId8"/>
    <p:sldId id="263" r:id="rId9"/>
    <p:sldId id="261" r:id="rId10"/>
    <p:sldId id="262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B3730-928D-4B47-9B78-6AFE28599A85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6E60-C97A-2E49-8E95-6F82493B6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25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1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 since COVID, they’ve realized the city lifestyle isn’t for them.</a:t>
            </a:r>
          </a:p>
          <a:p>
            <a:r>
              <a:rPr lang="en-US" dirty="0"/>
              <a:t>They want to raise their child in a different environment</a:t>
            </a:r>
          </a:p>
          <a:p>
            <a:r>
              <a:rPr lang="en-US" dirty="0"/>
              <a:t>State the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62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King Country description (Seattle and how they don’t want that)</a:t>
            </a:r>
          </a:p>
          <a:p>
            <a:r>
              <a:rPr lang="en-US" dirty="0"/>
              <a:t>Removed all </a:t>
            </a:r>
            <a:r>
              <a:rPr lang="en-US" dirty="0" err="1"/>
              <a:t>zipcodes</a:t>
            </a:r>
            <a:r>
              <a:rPr lang="en-US" dirty="0"/>
              <a:t> that were in Seattle</a:t>
            </a:r>
          </a:p>
          <a:p>
            <a:r>
              <a:rPr lang="en-US" dirty="0"/>
              <a:t>Distribution of prices, right skew, as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initial scan of data shows that square foot tends to be most correlated with price, so baseline model was created with just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2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2nd Model took into account all independent variables (over 80 different predictors)</a:t>
            </a:r>
          </a:p>
          <a:p>
            <a:r>
              <a:rPr lang="en-US" dirty="0"/>
              <a:t>y-axis = predicted price-actual price x=actual price</a:t>
            </a:r>
          </a:p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model took into account the predictors that seemed most correlated with price of a house as well as removing multicollinearity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A residual plot </a:t>
            </a:r>
            <a:r>
              <a:rPr lang="en-US" b="1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shows the difference between the observed response and the fitted response values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quantiles are cut points dividing the range of a probability distribution into continuous intervals with equal probabilities</a:t>
            </a:r>
          </a:p>
          <a:p>
            <a:r>
              <a:rPr lang="en-US" b="1" i="0" dirty="0">
                <a:solidFill>
                  <a:srgbClr val="BCC0C3"/>
                </a:solidFill>
                <a:effectLst/>
                <a:latin typeface="Roboto" panose="020F0502020204030204" pitchFamily="34" charset="0"/>
              </a:rPr>
              <a:t>Ideally want the blue to be matching the 45 degree redline, y-axis is sample price and x-axis is the theoretical price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A probability plot compares the distribution of a data set with a theoretical distribution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Ideally QQ would be on redline, as sample price is y and predicted price is x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2</a:t>
            </a:r>
            <a:r>
              <a:rPr lang="en-US" b="0" i="0" baseline="3000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nd</a:t>
            </a:r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 model off by 160000 dollars</a:t>
            </a:r>
          </a:p>
          <a:p>
            <a:r>
              <a:rPr lang="en-US" b="0" i="0" dirty="0">
                <a:solidFill>
                  <a:srgbClr val="414141"/>
                </a:solidFill>
                <a:effectLst/>
                <a:latin typeface="Open Sans" panose="020F0502020204030204" pitchFamily="34" charset="0"/>
              </a:rPr>
              <a:t>5th model, off by 63000 dollars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into account 9 predictors total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63776.51</a:t>
            </a:r>
            <a:r>
              <a:rPr lang="en-US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44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options available, very affordable for the </a:t>
            </a:r>
            <a:r>
              <a:rPr lang="en-US" dirty="0" err="1"/>
              <a:t>johnsons</a:t>
            </a:r>
            <a:r>
              <a:rPr lang="en-US" dirty="0"/>
              <a:t> to get a two bedroom house in the suburbs of King County.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56E60-C97A-2E49-8E95-6F82493B69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5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8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5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6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5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0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1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630057B-8D05-074D-97FB-ACB21C423CA4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0E107CB-49C7-1F42-B3A9-21C4A8F7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5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B1B0-F899-8D4A-0DB9-4116BD7DE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15352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/>
              <a:t>King county housing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C8F6-F6CA-1450-3DAA-2AC58A0D0F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EVAN STAFFEN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A0327-F8E5-30D2-031F-263BFE300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8" t="10819" r="13438" b="53348"/>
          <a:stretch/>
        </p:blipFill>
        <p:spPr>
          <a:xfrm>
            <a:off x="4917281" y="4790740"/>
            <a:ext cx="2357438" cy="1843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9C668-6388-CDE7-27EF-32712E829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2544"/>
            <a:ext cx="4449316" cy="2502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D177B-C361-1043-D2FF-6BBDAF3A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139" y="4355260"/>
            <a:ext cx="4233862" cy="2502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C2CDDF-ADC5-820C-1CE3-73485176C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913" y="14288"/>
            <a:ext cx="5210174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7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A762-476D-47FE-32B9-4A8D7F4F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36076"/>
            <a:ext cx="7729728" cy="1188720"/>
          </a:xfrm>
        </p:spPr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B6833-8B76-EDA9-BBB0-E19CBE11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81" y="1931222"/>
            <a:ext cx="11501438" cy="3101983"/>
          </a:xfrm>
        </p:spPr>
        <p:txBody>
          <a:bodyPr/>
          <a:lstStyle/>
          <a:p>
            <a:pPr algn="ctr"/>
            <a:r>
              <a:rPr lang="en-US" sz="2200" dirty="0"/>
              <a:t>King County has plenty of affordable, suburban options for the Johnson’s that match their needs.</a:t>
            </a:r>
          </a:p>
          <a:p>
            <a:pPr algn="ctr"/>
            <a:r>
              <a:rPr lang="en-US" sz="2200" dirty="0"/>
              <a:t>In fact, the Johnson’s likely could spend much less than their budget in many zip codes</a:t>
            </a:r>
          </a:p>
          <a:p>
            <a:pPr algn="ctr"/>
            <a:r>
              <a:rPr lang="en-US" sz="2200" dirty="0"/>
              <a:t>Data more recent than 2014-2015</a:t>
            </a:r>
          </a:p>
          <a:p>
            <a:pPr algn="ctr"/>
            <a:r>
              <a:rPr lang="en-US" sz="2200" dirty="0"/>
              <a:t>Data on the nearest towns, schools and hospitals in these specific zip codes</a:t>
            </a:r>
          </a:p>
          <a:p>
            <a:endParaRPr lang="en-US" sz="2400" dirty="0"/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CDE8-FBE0-9496-A130-3E92BB80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1" y="4051300"/>
            <a:ext cx="4225471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E2600-32B5-5EA0-DB72-96295223D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94"/>
                    </a14:imgEffect>
                    <a14:imgEffect>
                      <a14:saturation sat="1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9708" y="4535488"/>
            <a:ext cx="1909763" cy="152781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C406B-20AE-2522-511C-F5400E1F7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4186238"/>
            <a:ext cx="4142922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7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FD2B75-5841-8DED-FFE1-D7144E59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DE96-F952-21C6-A0D5-B1EE75F6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800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74D2-2404-E547-3EAA-A9D8FC4D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16" y="964692"/>
            <a:ext cx="5498409" cy="1188720"/>
          </a:xfrm>
        </p:spPr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183B-676F-81C4-983F-1E5D7871C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99" y="2791325"/>
            <a:ext cx="7729728" cy="3101983"/>
          </a:xfrm>
        </p:spPr>
        <p:txBody>
          <a:bodyPr/>
          <a:lstStyle/>
          <a:p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evanstaffen</a:t>
            </a:r>
            <a:r>
              <a:rPr lang="en-US" sz="1800" dirty="0"/>
              <a:t>/Housing-Dataset-Analysis</a:t>
            </a:r>
          </a:p>
          <a:p>
            <a:r>
              <a:rPr lang="en-US" sz="2000" dirty="0"/>
              <a:t>LinkedIn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www.linkedin.com</a:t>
            </a:r>
            <a:r>
              <a:rPr lang="en-US" sz="1800" dirty="0"/>
              <a:t>/in/evan-staffen-a74045207/</a:t>
            </a:r>
          </a:p>
          <a:p>
            <a:r>
              <a:rPr lang="en-US" sz="2000" dirty="0"/>
              <a:t>Email</a:t>
            </a:r>
          </a:p>
          <a:p>
            <a:pPr lvl="1"/>
            <a:r>
              <a:rPr lang="en-US" sz="1800" dirty="0" err="1"/>
              <a:t>evan.staffen@gmail.com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A6823-F35D-C6AD-9545-FA8245BAD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845"/>
          <a:stretch/>
        </p:blipFill>
        <p:spPr>
          <a:xfrm>
            <a:off x="6279174" y="0"/>
            <a:ext cx="5912826" cy="4007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04E90-AF1D-7B75-DBF4-657737E0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26" y="3928832"/>
            <a:ext cx="5919874" cy="29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36057B-A16D-EB17-0D39-4D8B6660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73D06-2E66-76A4-CCF1-F2FD2404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8448-5679-65E4-4051-1BD48FFC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91326"/>
            <a:ext cx="7729728" cy="2623638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Stakeholder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Dataset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Modeling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tx1"/>
                </a:solidFill>
              </a:rPr>
              <a:t>Conclusions + Next Steps</a:t>
            </a:r>
            <a:endParaRPr lang="en-US" sz="2200" b="1" dirty="0"/>
          </a:p>
          <a:p>
            <a:pPr algn="ctr"/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5194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0CE0-3F91-1A3A-CBCA-CE70EBB7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450"/>
            <a:ext cx="7729728" cy="1188720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2896D-43F1-E04D-4177-A7548B5D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2805"/>
            <a:ext cx="4914900" cy="314366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285766-AB08-F639-F701-220C7715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14899" y="3742805"/>
            <a:ext cx="7419945" cy="3143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E9300-B4B5-ECE0-A966-7EE04700CCDF}"/>
              </a:ext>
            </a:extLst>
          </p:cNvPr>
          <p:cNvSpPr txBox="1"/>
          <p:nvPr/>
        </p:nvSpPr>
        <p:spPr>
          <a:xfrm>
            <a:off x="142875" y="1439976"/>
            <a:ext cx="11830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Johnson family recently had their first child. While they have loved living in New York City, they want more space and a relaxed lifestyle for their child. They have decided they want to move to King County, and I have been tasked with finding a house in the area that matches their needs.</a:t>
            </a:r>
          </a:p>
          <a:p>
            <a:pPr algn="ctr"/>
            <a:r>
              <a:rPr lang="en-US" sz="2400" b="1" dirty="0"/>
              <a:t>Demands: Cannot spend more than $500,000, needs 2 bedrooms and not in Seattle</a:t>
            </a:r>
          </a:p>
        </p:txBody>
      </p:sp>
    </p:spTree>
    <p:extLst>
      <p:ext uri="{BB962C8B-B14F-4D97-AF65-F5344CB8AC3E}">
        <p14:creationId xmlns:p14="http://schemas.microsoft.com/office/powerpoint/2010/main" val="348683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BA5E-E4EB-7326-F4A4-F3569E5E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8873"/>
            <a:ext cx="7729728" cy="1188720"/>
          </a:xfrm>
        </p:spPr>
        <p:txBody>
          <a:bodyPr/>
          <a:lstStyle/>
          <a:p>
            <a:r>
              <a:rPr lang="en-US" dirty="0"/>
              <a:t>King County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A9A6B-1CAD-C879-FC07-52298ED12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792"/>
          <a:stretch/>
        </p:blipFill>
        <p:spPr>
          <a:xfrm>
            <a:off x="14762" y="3352853"/>
            <a:ext cx="3978594" cy="3505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15AA3-7647-2685-21F0-1D58841FC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0"/>
          <a:stretch/>
        </p:blipFill>
        <p:spPr>
          <a:xfrm>
            <a:off x="3993356" y="3352853"/>
            <a:ext cx="4722018" cy="3505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15DD0-4B0C-F8F9-B3B3-6C9A0939A27F}"/>
              </a:ext>
            </a:extLst>
          </p:cNvPr>
          <p:cNvSpPr txBox="1"/>
          <p:nvPr/>
        </p:nvSpPr>
        <p:spPr>
          <a:xfrm>
            <a:off x="1959761" y="1422662"/>
            <a:ext cx="787241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Housing data from King County, Washington</a:t>
            </a:r>
          </a:p>
          <a:p>
            <a:pPr algn="ctr"/>
            <a:r>
              <a:rPr lang="en-US" sz="2200" dirty="0"/>
              <a:t>2014-2015 </a:t>
            </a:r>
          </a:p>
          <a:p>
            <a:pPr algn="ctr"/>
            <a:endParaRPr lang="en-US" sz="2200" u="sng" dirty="0"/>
          </a:p>
          <a:p>
            <a:pPr algn="ctr"/>
            <a:r>
              <a:rPr lang="en-US" sz="2600" u="sng" dirty="0"/>
              <a:t>Housing Price Distribution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F3A1F7-2136-237A-476A-CC6340143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374" y="3324715"/>
            <a:ext cx="3461863" cy="35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149933-D699-65CC-FD98-0AD33A8E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2" y="0"/>
            <a:ext cx="12194382" cy="6862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83AB7-008D-6A07-065C-97F585F18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4612"/>
            <a:ext cx="7729728" cy="1188720"/>
          </a:xfrm>
        </p:spPr>
        <p:txBody>
          <a:bodyPr/>
          <a:lstStyle/>
          <a:p>
            <a:r>
              <a:rPr lang="en-US" dirty="0"/>
              <a:t>BASELINE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FB5EB-7246-0462-B5F6-FDCD10A7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042" t="4760" b="4124"/>
          <a:stretch/>
        </p:blipFill>
        <p:spPr>
          <a:xfrm>
            <a:off x="3905362" y="2511477"/>
            <a:ext cx="4083732" cy="38178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48DAC-C870-3848-A83A-5B27D16B9D9E}"/>
              </a:ext>
            </a:extLst>
          </p:cNvPr>
          <p:cNvSpPr txBox="1"/>
          <p:nvPr/>
        </p:nvSpPr>
        <p:spPr>
          <a:xfrm>
            <a:off x="3431381" y="1779271"/>
            <a:ext cx="48148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Square Feet of Living Area vs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696A7-CEDB-A284-AEE4-B9E3D122F2D2}"/>
              </a:ext>
            </a:extLst>
          </p:cNvPr>
          <p:cNvSpPr txBox="1"/>
          <p:nvPr/>
        </p:nvSpPr>
        <p:spPr>
          <a:xfrm>
            <a:off x="3905362" y="1667176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Model 1 R</a:t>
            </a:r>
            <a:r>
              <a:rPr lang="en-US" sz="2000" b="1" u="sng" baseline="30000" dirty="0">
                <a:solidFill>
                  <a:schemeClr val="bg1"/>
                </a:solidFill>
              </a:rPr>
              <a:t>2</a:t>
            </a:r>
            <a:r>
              <a:rPr lang="en-US" sz="2000" b="1" u="sng" dirty="0">
                <a:solidFill>
                  <a:schemeClr val="bg1"/>
                </a:solidFill>
              </a:rPr>
              <a:t> (accuracy) = 0.553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9247C-8FC7-0285-0027-7AF8F3F85402}"/>
              </a:ext>
            </a:extLst>
          </p:cNvPr>
          <p:cNvSpPr txBox="1"/>
          <p:nvPr/>
        </p:nvSpPr>
        <p:spPr>
          <a:xfrm rot="16200000">
            <a:off x="2987837" y="3947282"/>
            <a:ext cx="118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Price in millions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0F55F-ADF7-12EB-48FC-4EC20E0B2806}"/>
              </a:ext>
            </a:extLst>
          </p:cNvPr>
          <p:cNvSpPr txBox="1"/>
          <p:nvPr/>
        </p:nvSpPr>
        <p:spPr>
          <a:xfrm>
            <a:off x="4458890" y="6365626"/>
            <a:ext cx="327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Square Feet of Living Area</a:t>
            </a:r>
          </a:p>
        </p:txBody>
      </p:sp>
    </p:spTree>
    <p:extLst>
      <p:ext uri="{BB962C8B-B14F-4D97-AF65-F5344CB8AC3E}">
        <p14:creationId xmlns:p14="http://schemas.microsoft.com/office/powerpoint/2010/main" val="70926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28B8-F0AD-BD29-5FA5-53310752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3478"/>
            <a:ext cx="7729728" cy="1188720"/>
          </a:xfrm>
          <a:ln>
            <a:solidFill>
              <a:srgbClr val="C00000"/>
            </a:solidFill>
          </a:ln>
        </p:spPr>
        <p:txBody>
          <a:bodyPr/>
          <a:lstStyle/>
          <a:p>
            <a:r>
              <a:rPr lang="en-US" dirty="0"/>
              <a:t>More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A119-68CD-B33E-043E-7876973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548" y="1652198"/>
            <a:ext cx="7986904" cy="37198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Five models created to predict price of houses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Model 2:  R</a:t>
            </a:r>
            <a:r>
              <a:rPr lang="en-US" b="1" u="sng" baseline="30000" dirty="0"/>
              <a:t>2</a:t>
            </a:r>
            <a:r>
              <a:rPr lang="en-US" b="1" u="sng" dirty="0"/>
              <a:t> (accuracy) = 0.667</a:t>
            </a:r>
            <a:r>
              <a:rPr lang="en-US" dirty="0"/>
              <a:t>                   </a:t>
            </a:r>
            <a:r>
              <a:rPr lang="en-US" b="1" u="sng" dirty="0"/>
              <a:t>Model 5:  R</a:t>
            </a:r>
            <a:r>
              <a:rPr lang="en-US" b="1" u="sng" baseline="30000" dirty="0"/>
              <a:t>2 </a:t>
            </a:r>
            <a:r>
              <a:rPr lang="en-US" b="1" u="sng" dirty="0"/>
              <a:t>(accuracy) = 0.882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338B16-41C6-2354-5956-874819801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0" t="4328" b="3407"/>
          <a:stretch/>
        </p:blipFill>
        <p:spPr>
          <a:xfrm>
            <a:off x="1914525" y="2930665"/>
            <a:ext cx="3910626" cy="3463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6777F3-32E1-4915-E834-FE27FC21D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7" t="4328" b="2369"/>
          <a:stretch/>
        </p:blipFill>
        <p:spPr>
          <a:xfrm>
            <a:off x="6366850" y="2930083"/>
            <a:ext cx="4205899" cy="3464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3975E3-DF28-58F9-88FE-D17C07FD43FD}"/>
              </a:ext>
            </a:extLst>
          </p:cNvPr>
          <p:cNvSpPr txBox="1"/>
          <p:nvPr/>
        </p:nvSpPr>
        <p:spPr>
          <a:xfrm rot="16200000">
            <a:off x="-500147" y="3837266"/>
            <a:ext cx="404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Price – Actual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09F63-750E-4C1F-5066-903B623B2A07}"/>
              </a:ext>
            </a:extLst>
          </p:cNvPr>
          <p:cNvSpPr txBox="1"/>
          <p:nvPr/>
        </p:nvSpPr>
        <p:spPr>
          <a:xfrm>
            <a:off x="3018810" y="6394523"/>
            <a:ext cx="301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FC7B4-A547-9A92-3DEC-97BF24907732}"/>
              </a:ext>
            </a:extLst>
          </p:cNvPr>
          <p:cNvSpPr txBox="1"/>
          <p:nvPr/>
        </p:nvSpPr>
        <p:spPr>
          <a:xfrm>
            <a:off x="8058150" y="6394523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Price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0BAD8B-2334-CC95-2CBB-2E5E87FC1B8A}"/>
              </a:ext>
            </a:extLst>
          </p:cNvPr>
          <p:cNvSpPr txBox="1"/>
          <p:nvPr/>
        </p:nvSpPr>
        <p:spPr>
          <a:xfrm rot="16200000">
            <a:off x="4539235" y="4302182"/>
            <a:ext cx="311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Price – Actual Price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B8200-F938-2686-F4C7-9635FA1E657A}"/>
              </a:ext>
            </a:extLst>
          </p:cNvPr>
          <p:cNvCxnSpPr/>
          <p:nvPr/>
        </p:nvCxnSpPr>
        <p:spPr>
          <a:xfrm>
            <a:off x="2231136" y="5034579"/>
            <a:ext cx="34381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28F4E2-18E9-37EB-9ECD-F7FAF7C7F2FD}"/>
              </a:ext>
            </a:extLst>
          </p:cNvPr>
          <p:cNvCxnSpPr>
            <a:cxnSpLocks/>
          </p:cNvCxnSpPr>
          <p:nvPr/>
        </p:nvCxnSpPr>
        <p:spPr>
          <a:xfrm>
            <a:off x="6784086" y="5509708"/>
            <a:ext cx="366226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68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8553FA-8CAF-0F49-D43E-A74A38A07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66" t="4022" b="3108"/>
          <a:stretch/>
        </p:blipFill>
        <p:spPr>
          <a:xfrm>
            <a:off x="-2" y="835292"/>
            <a:ext cx="6215063" cy="533959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AB91A1-342B-6698-EBE0-422A2388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8" t="4326" b="5275"/>
          <a:stretch/>
        </p:blipFill>
        <p:spPr>
          <a:xfrm>
            <a:off x="6215061" y="828674"/>
            <a:ext cx="6147443" cy="5346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874804-1C4F-AC24-CFDF-7542D20949A7}"/>
              </a:ext>
            </a:extLst>
          </p:cNvPr>
          <p:cNvSpPr txBox="1"/>
          <p:nvPr/>
        </p:nvSpPr>
        <p:spPr>
          <a:xfrm>
            <a:off x="-2" y="110929"/>
            <a:ext cx="12301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Second model QQ Plot                                                  Fifth model QQ Plot</a:t>
            </a:r>
          </a:p>
          <a:p>
            <a:r>
              <a:rPr lang="en-US" sz="2000" b="1" dirty="0"/>
              <a:t>                     </a:t>
            </a:r>
            <a:r>
              <a:rPr lang="en-US" sz="2000" b="1" u="sng" dirty="0"/>
              <a:t>Model 2:  R</a:t>
            </a:r>
            <a:r>
              <a:rPr lang="en-US" sz="2000" b="1" u="sng" baseline="30000" dirty="0"/>
              <a:t>2</a:t>
            </a:r>
            <a:r>
              <a:rPr lang="en-US" sz="2000" b="1" u="sng" dirty="0"/>
              <a:t> (accuracy) = 0.667</a:t>
            </a:r>
            <a:r>
              <a:rPr lang="en-US" sz="2000" dirty="0"/>
              <a:t>                                    </a:t>
            </a:r>
            <a:r>
              <a:rPr lang="en-US" sz="2000" b="1" u="sng" dirty="0"/>
              <a:t>Model 5:  R</a:t>
            </a:r>
            <a:r>
              <a:rPr lang="en-US" sz="2000" b="1" u="sng" baseline="30000" dirty="0"/>
              <a:t>2 </a:t>
            </a:r>
            <a:r>
              <a:rPr lang="en-US" sz="2000" b="1" u="sng" dirty="0"/>
              <a:t>(accuracy) = 0.882</a:t>
            </a:r>
          </a:p>
          <a:p>
            <a:pPr algn="ctr"/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73F43-009C-9010-FFF9-9AE0AF44B09E}"/>
              </a:ext>
            </a:extLst>
          </p:cNvPr>
          <p:cNvSpPr txBox="1"/>
          <p:nvPr/>
        </p:nvSpPr>
        <p:spPr>
          <a:xfrm>
            <a:off x="430306" y="6336256"/>
            <a:ext cx="112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				Error = ± $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116,395.59</a:t>
            </a:r>
            <a:r>
              <a:rPr lang="en-US" dirty="0">
                <a:effectLst/>
              </a:rPr>
              <a:t>                                                                 Error = ± $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63,776.51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1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51198F-7395-B464-4E0B-C2176577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0"/>
            <a:ext cx="8848726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BE3D6-8301-8D7D-A408-76EC7FA8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38" y="914399"/>
            <a:ext cx="2928937" cy="1077944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model</a:t>
            </a:r>
            <a:br>
              <a:rPr lang="en-US" dirty="0"/>
            </a:br>
            <a:r>
              <a:rPr lang="en-US" sz="2000" dirty="0"/>
              <a:t>(88.2% Accuracy)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54D84-0723-4AB3-1F8D-0663237C3464}"/>
              </a:ext>
            </a:extLst>
          </p:cNvPr>
          <p:cNvSpPr txBox="1"/>
          <p:nvPr/>
        </p:nvSpPr>
        <p:spPr>
          <a:xfrm>
            <a:off x="500063" y="2285762"/>
            <a:ext cx="773042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Waterfront (Y/N)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Bathrooms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Sqft_living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Sqft_lot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Yr_built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Condition (1-9)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View (1-4)</a:t>
            </a:r>
          </a:p>
        </p:txBody>
      </p:sp>
    </p:spTree>
    <p:extLst>
      <p:ext uri="{BB962C8B-B14F-4D97-AF65-F5344CB8AC3E}">
        <p14:creationId xmlns:p14="http://schemas.microsoft.com/office/powerpoint/2010/main" val="124881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55BBFC-E16A-1F86-7DAA-42F7EAF2F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6" t="2569" b="2132"/>
          <a:stretch/>
        </p:blipFill>
        <p:spPr>
          <a:xfrm>
            <a:off x="271462" y="760952"/>
            <a:ext cx="5544684" cy="5625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033EFA-E81E-C4E5-4CC6-CD79E2BF9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82" r="2187"/>
          <a:stretch/>
        </p:blipFill>
        <p:spPr>
          <a:xfrm>
            <a:off x="5843753" y="616677"/>
            <a:ext cx="6348247" cy="3640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AB255A-2A88-35AC-E2E2-F5A35EB73F78}"/>
              </a:ext>
            </a:extLst>
          </p:cNvPr>
          <p:cNvSpPr txBox="1"/>
          <p:nvPr/>
        </p:nvSpPr>
        <p:spPr>
          <a:xfrm>
            <a:off x="5701845" y="4271957"/>
            <a:ext cx="677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Just 8 zip codes have an average price outside of their range!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703CC-5AFD-DEDC-250C-69555D0E34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65" t="23274" r="6378" b="20033"/>
          <a:stretch/>
        </p:blipFill>
        <p:spPr>
          <a:xfrm>
            <a:off x="7469640" y="4734836"/>
            <a:ext cx="2954565" cy="1937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A14CE7-47CF-082A-0DF2-704C76B93A38}"/>
              </a:ext>
            </a:extLst>
          </p:cNvPr>
          <p:cNvSpPr txBox="1"/>
          <p:nvPr/>
        </p:nvSpPr>
        <p:spPr>
          <a:xfrm>
            <a:off x="2386012" y="6386514"/>
            <a:ext cx="40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Zip codes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A5931-62B1-9676-BA96-F70BF58C2022}"/>
              </a:ext>
            </a:extLst>
          </p:cNvPr>
          <p:cNvSpPr txBox="1"/>
          <p:nvPr/>
        </p:nvSpPr>
        <p:spPr>
          <a:xfrm rot="16200000">
            <a:off x="-1063971" y="2625776"/>
            <a:ext cx="238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in Millions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FAB89-AD82-9CC4-D70C-9710DECB3E32}"/>
              </a:ext>
            </a:extLst>
          </p:cNvPr>
          <p:cNvSpPr txBox="1"/>
          <p:nvPr/>
        </p:nvSpPr>
        <p:spPr>
          <a:xfrm>
            <a:off x="1603118" y="4102656"/>
            <a:ext cx="316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Johnson Family Budget ($500K)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4DD14-19B1-BE0E-5763-5CB99ACBDA3F}"/>
              </a:ext>
            </a:extLst>
          </p:cNvPr>
          <p:cNvSpPr txBox="1"/>
          <p:nvPr/>
        </p:nvSpPr>
        <p:spPr>
          <a:xfrm>
            <a:off x="479280" y="1269959"/>
            <a:ext cx="5409068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50" b="1" u="sng" dirty="0"/>
              <a:t>Average Price (millions) of a 2 Bedroom House Outside of Seattle by Zip code</a:t>
            </a:r>
          </a:p>
        </p:txBody>
      </p:sp>
    </p:spTree>
    <p:extLst>
      <p:ext uri="{BB962C8B-B14F-4D97-AF65-F5344CB8AC3E}">
        <p14:creationId xmlns:p14="http://schemas.microsoft.com/office/powerpoint/2010/main" val="13367512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{4C2BBF5F-B5CA-6848-AB7B-FAC9F3A48D81}tf10001120</Template>
  <TotalTime>1490</TotalTime>
  <Words>641</Words>
  <Application>Microsoft Macintosh PowerPoint</Application>
  <PresentationFormat>Widescreen</PresentationFormat>
  <Paragraphs>91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Open Sans</vt:lpstr>
      <vt:lpstr>Roboto</vt:lpstr>
      <vt:lpstr>Parcel</vt:lpstr>
      <vt:lpstr>King county housing data analysis</vt:lpstr>
      <vt:lpstr>AGENDA</vt:lpstr>
      <vt:lpstr>Business problem</vt:lpstr>
      <vt:lpstr>King County dataset</vt:lpstr>
      <vt:lpstr>BASELINE MODEL</vt:lpstr>
      <vt:lpstr>More Modeling</vt:lpstr>
      <vt:lpstr>PowerPoint Presentation</vt:lpstr>
      <vt:lpstr>Final model (88.2% Accuracy)</vt:lpstr>
      <vt:lpstr>PowerPoint Presentation</vt:lpstr>
      <vt:lpstr>CONCLUSIONS and NEXT Steps</vt:lpstr>
      <vt:lpstr>Questions?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GOODBYE NEW YORK CITY!</dc:title>
  <dc:creator>Evan Staffen</dc:creator>
  <cp:lastModifiedBy>Evan Staffen</cp:lastModifiedBy>
  <cp:revision>45</cp:revision>
  <dcterms:created xsi:type="dcterms:W3CDTF">2022-10-27T19:00:45Z</dcterms:created>
  <dcterms:modified xsi:type="dcterms:W3CDTF">2022-10-31T03:54:06Z</dcterms:modified>
</cp:coreProperties>
</file>